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9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7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3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0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1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4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2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1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4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D5C04-C4B4-4BC6-8D39-123D665C5A3C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006E8-0C8E-4AC8-9DD7-C3C4FDE43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6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2650" y="1690690"/>
            <a:ext cx="797585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</a:t>
            </a:r>
          </a:p>
          <a:p>
            <a:r>
              <a:rPr lang="en-US" dirty="0"/>
              <a:t>All </a:t>
            </a:r>
            <a:r>
              <a:rPr lang="en-US" dirty="0"/>
              <a:t>of the following are advantages of the use of budgets in </a:t>
            </a:r>
            <a:r>
              <a:rPr lang="en-US" dirty="0"/>
              <a:t>a management </a:t>
            </a:r>
            <a:r>
              <a:rPr lang="en-US" dirty="0"/>
              <a:t>control system </a:t>
            </a:r>
            <a:r>
              <a:rPr lang="en-US" b="1" dirty="0"/>
              <a:t>except </a:t>
            </a:r>
            <a:r>
              <a:rPr lang="en-US" dirty="0"/>
              <a:t>that budgets</a:t>
            </a:r>
            <a:endParaRPr lang="en-US" dirty="0"/>
          </a:p>
          <a:p>
            <a:r>
              <a:rPr lang="en-US" dirty="0"/>
              <a:t>A. Force management planning.</a:t>
            </a:r>
          </a:p>
          <a:p>
            <a:r>
              <a:rPr lang="en-US" dirty="0"/>
              <a:t>B. Provide performance criteria.</a:t>
            </a:r>
          </a:p>
          <a:p>
            <a:r>
              <a:rPr lang="en-US" dirty="0"/>
              <a:t>C. Promote communication and coordination within the organization.</a:t>
            </a:r>
          </a:p>
          <a:p>
            <a:r>
              <a:rPr lang="en-US" dirty="0"/>
              <a:t>D. Limit unauthorized expenditures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Budgets serve many roles. They force management to plan ahead, communicate organizational </a:t>
            </a:r>
            <a:r>
              <a:rPr lang="en-US" dirty="0"/>
              <a:t>goals throughout </a:t>
            </a:r>
            <a:r>
              <a:rPr lang="en-US" dirty="0"/>
              <a:t>the organization, and provide criteria for future performance evaluations.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BUDGETING CONCEPTS</a:t>
            </a:r>
            <a:endParaRPr lang="en-US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4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2672" y="803736"/>
            <a:ext cx="898026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10</a:t>
            </a:r>
          </a:p>
          <a:p>
            <a:r>
              <a:rPr lang="en-US" dirty="0"/>
              <a:t>Which </a:t>
            </a:r>
            <a:r>
              <a:rPr lang="en-US" dirty="0"/>
              <a:t>one of the following </a:t>
            </a:r>
            <a:r>
              <a:rPr lang="en-US" b="1" dirty="0"/>
              <a:t>best </a:t>
            </a:r>
            <a:r>
              <a:rPr lang="en-US" dirty="0"/>
              <a:t>describes a reason why a company’s budgeting should </a:t>
            </a:r>
            <a:r>
              <a:rPr lang="en-US" dirty="0"/>
              <a:t>be based on the </a:t>
            </a:r>
            <a:r>
              <a:rPr lang="en-US" dirty="0"/>
              <a:t>company’s strategic plans?</a:t>
            </a:r>
          </a:p>
          <a:p>
            <a:r>
              <a:rPr lang="en-US" dirty="0"/>
              <a:t>A. Helps control costs so that products can be sold profitably.</a:t>
            </a:r>
          </a:p>
          <a:p>
            <a:r>
              <a:rPr lang="en-US" dirty="0"/>
              <a:t>B. Identifies resources needed to reach strategic goals</a:t>
            </a:r>
            <a:r>
              <a:rPr lang="en-US" dirty="0"/>
              <a:t>.</a:t>
            </a:r>
          </a:p>
          <a:p>
            <a:r>
              <a:rPr lang="en-US" dirty="0"/>
              <a:t>C. Identifies the external factors that have changed from the prior year and those that remain the same.</a:t>
            </a:r>
          </a:p>
          <a:p>
            <a:r>
              <a:rPr lang="en-US" dirty="0"/>
              <a:t>D. Establishes standards to measure employee performance.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(B)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The strategic plan is the basis for everything else a company does. The budget identifies the </a:t>
            </a:r>
            <a:r>
              <a:rPr lang="en-US" dirty="0"/>
              <a:t>resources needed </a:t>
            </a:r>
            <a:r>
              <a:rPr lang="en-US" dirty="0"/>
              <a:t>to achieve strategic goals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0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9098" y="149029"/>
            <a:ext cx="827940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11</a:t>
            </a:r>
          </a:p>
          <a:p>
            <a:r>
              <a:rPr lang="en-US" dirty="0"/>
              <a:t>In </a:t>
            </a:r>
            <a:r>
              <a:rPr lang="en-US" dirty="0"/>
              <a:t>the budgeting and planning process for a firm, which one of the following should be </a:t>
            </a:r>
            <a:r>
              <a:rPr lang="en-US" dirty="0"/>
              <a:t>completed first</a:t>
            </a:r>
            <a:r>
              <a:rPr lang="en-US" dirty="0"/>
              <a:t>?</a:t>
            </a:r>
          </a:p>
          <a:p>
            <a:r>
              <a:rPr lang="en-US" dirty="0"/>
              <a:t>A. Sales budget.</a:t>
            </a:r>
          </a:p>
          <a:p>
            <a:r>
              <a:rPr lang="en-US" dirty="0"/>
              <a:t>B. Financial budget.</a:t>
            </a:r>
          </a:p>
          <a:p>
            <a:r>
              <a:rPr lang="en-US" dirty="0"/>
              <a:t>C. Cost management plan.</a:t>
            </a:r>
          </a:p>
          <a:p>
            <a:r>
              <a:rPr lang="en-US" dirty="0"/>
              <a:t>D. Strategic plan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An organization must complete its strategic plan before any specific budgeting can begin. The </a:t>
            </a:r>
            <a:r>
              <a:rPr lang="en-US" dirty="0"/>
              <a:t>strategic plan </a:t>
            </a:r>
            <a:r>
              <a:rPr lang="en-US" dirty="0"/>
              <a:t>lays out the means by which a firm expects to fulfill its stated mission.</a:t>
            </a:r>
          </a:p>
        </p:txBody>
      </p:sp>
    </p:spTree>
    <p:extLst>
      <p:ext uri="{BB962C8B-B14F-4D97-AF65-F5344CB8AC3E}">
        <p14:creationId xmlns:p14="http://schemas.microsoft.com/office/powerpoint/2010/main" val="2356411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7464" y="369653"/>
            <a:ext cx="89105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Question: </a:t>
            </a:r>
            <a:r>
              <a:rPr lang="en-US" sz="1600" b="1" dirty="0"/>
              <a:t>12</a:t>
            </a:r>
          </a:p>
          <a:p>
            <a:r>
              <a:rPr lang="en-US" sz="1600" dirty="0"/>
              <a:t>Which </a:t>
            </a:r>
            <a:r>
              <a:rPr lang="en-US" sz="1600" dirty="0"/>
              <a:t>one of the following is usually </a:t>
            </a:r>
            <a:r>
              <a:rPr lang="en-US" sz="1600" b="1" dirty="0"/>
              <a:t>not </a:t>
            </a:r>
            <a:r>
              <a:rPr lang="en-US" sz="1600" dirty="0"/>
              <a:t>cited as being an advantage of a formal budgetary process?</a:t>
            </a:r>
          </a:p>
          <a:p>
            <a:r>
              <a:rPr lang="en-US" sz="1600" dirty="0"/>
              <a:t>A. Forces management to evaluate the reasonableness of assumptions used and goals identified in the</a:t>
            </a:r>
          </a:p>
          <a:p>
            <a:r>
              <a:rPr lang="en-US" sz="1600" dirty="0"/>
              <a:t>budgetary process.</a:t>
            </a:r>
          </a:p>
          <a:p>
            <a:r>
              <a:rPr lang="en-US" sz="1600" dirty="0"/>
              <a:t>B. Ensures improved cost control within the organization and prevents inefficiencies</a:t>
            </a:r>
            <a:r>
              <a:rPr lang="en-US" sz="1600" dirty="0"/>
              <a:t>.</a:t>
            </a:r>
          </a:p>
          <a:p>
            <a:r>
              <a:rPr lang="en-US" sz="1600" dirty="0"/>
              <a:t>C. Provides a formal benchmark to be used for feedback and performance evaluation.</a:t>
            </a:r>
          </a:p>
          <a:p>
            <a:r>
              <a:rPr lang="en-US" sz="1600" dirty="0"/>
              <a:t>D. Serves as a coordination and communication device between management and subordinates.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Answer (B) is </a:t>
            </a:r>
            <a:r>
              <a:rPr lang="en-US" sz="1600" b="1" dirty="0"/>
              <a:t>correct</a:t>
            </a:r>
            <a:r>
              <a:rPr lang="en-US" sz="1600" dirty="0"/>
              <a:t>.</a:t>
            </a:r>
          </a:p>
          <a:p>
            <a:r>
              <a:rPr lang="en-US" sz="1600" dirty="0"/>
              <a:t>A budget is a realistic plan for the future expressed in quantitative terms. It is useful for </a:t>
            </a:r>
            <a:r>
              <a:rPr lang="en-US" sz="1600" dirty="0"/>
              <a:t>planning, control</a:t>
            </a:r>
            <a:r>
              <a:rPr lang="en-US" sz="1600" dirty="0"/>
              <a:t>, motivation, communication, and achieving goal congruence. As a planning tool, a </a:t>
            </a:r>
            <a:r>
              <a:rPr lang="en-US" sz="1600" dirty="0"/>
              <a:t>budget forces management </a:t>
            </a:r>
            <a:r>
              <a:rPr lang="en-US" sz="1600" dirty="0"/>
              <a:t>to evaluate the reasonableness of assumptions used and goals identified in </a:t>
            </a:r>
            <a:r>
              <a:rPr lang="en-US" sz="1600" dirty="0"/>
              <a:t>the budgetary </a:t>
            </a:r>
            <a:r>
              <a:rPr lang="en-US" sz="1600" dirty="0"/>
              <a:t>process. As a control tool, the budget provides a formal benchmark to be used for </a:t>
            </a:r>
            <a:r>
              <a:rPr lang="en-US" sz="1600" dirty="0"/>
              <a:t>feedback and </a:t>
            </a:r>
            <a:r>
              <a:rPr lang="en-US" sz="1600" dirty="0"/>
              <a:t>performance evaluation. As a communication tool, a budget serves to coordinate activities </a:t>
            </a:r>
            <a:r>
              <a:rPr lang="en-US" sz="1600" dirty="0"/>
              <a:t>between management </a:t>
            </a:r>
            <a:r>
              <a:rPr lang="en-US" sz="1600" dirty="0"/>
              <a:t>and subordinates and provides management with a means of dealing with </a:t>
            </a:r>
            <a:r>
              <a:rPr lang="en-US" sz="1600" dirty="0"/>
              <a:t>uncertainty. Despite </a:t>
            </a:r>
            <a:r>
              <a:rPr lang="en-US" sz="1600" dirty="0"/>
              <a:t>its advantages, a budget neither ensures improved cost control nor prevents inefficiencies</a:t>
            </a:r>
            <a:r>
              <a:rPr lang="en-US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8364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1744" y="340274"/>
            <a:ext cx="89422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13</a:t>
            </a:r>
          </a:p>
          <a:p>
            <a:r>
              <a:rPr lang="en-US" dirty="0"/>
              <a:t>One </a:t>
            </a:r>
            <a:r>
              <a:rPr lang="en-US" dirty="0"/>
              <a:t>of the primary advantages of budgeting is that it</a:t>
            </a:r>
          </a:p>
          <a:p>
            <a:r>
              <a:rPr lang="en-US" dirty="0"/>
              <a:t>A. Does not take the place of management and administration.</a:t>
            </a:r>
          </a:p>
          <a:p>
            <a:r>
              <a:rPr lang="en-US" dirty="0"/>
              <a:t>B. Bases the profit plan on estimates.</a:t>
            </a:r>
          </a:p>
          <a:p>
            <a:r>
              <a:rPr lang="en-US" dirty="0"/>
              <a:t>C. Is continually adapted to fit changing circumstances.</a:t>
            </a:r>
          </a:p>
          <a:p>
            <a:r>
              <a:rPr lang="en-US" dirty="0"/>
              <a:t>D. Requires departmental managers to make plans in conjunction with the plans of other </a:t>
            </a:r>
            <a:r>
              <a:rPr lang="en-US" dirty="0"/>
              <a:t>interdependent departments.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A budget promotes goal congruence within a </a:t>
            </a:r>
            <a:r>
              <a:rPr lang="en-US" dirty="0"/>
              <a:t>company. Departments </a:t>
            </a:r>
            <a:r>
              <a:rPr lang="en-US" dirty="0"/>
              <a:t>must coordinate their </a:t>
            </a:r>
            <a:r>
              <a:rPr lang="en-US" dirty="0"/>
              <a:t>activities with </a:t>
            </a:r>
            <a:r>
              <a:rPr lang="en-US" dirty="0"/>
              <a:t>other interdependent departments in planning and developing the budget.</a:t>
            </a:r>
          </a:p>
        </p:txBody>
      </p:sp>
    </p:spTree>
    <p:extLst>
      <p:ext uri="{BB962C8B-B14F-4D97-AF65-F5344CB8AC3E}">
        <p14:creationId xmlns:p14="http://schemas.microsoft.com/office/powerpoint/2010/main" val="2127051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14</a:t>
            </a:r>
          </a:p>
          <a:p>
            <a:r>
              <a:rPr lang="en-US" dirty="0"/>
              <a:t>A </a:t>
            </a:r>
            <a:r>
              <a:rPr lang="en-US" dirty="0"/>
              <a:t>company’s annual budget provides information that can impact the company’s</a:t>
            </a:r>
          </a:p>
          <a:p>
            <a:r>
              <a:rPr lang="en-US" dirty="0"/>
              <a:t>A. Long-term planning only.</a:t>
            </a:r>
          </a:p>
          <a:p>
            <a:r>
              <a:rPr lang="en-US" dirty="0"/>
              <a:t>B. Long-term planning and operational budgets only.</a:t>
            </a:r>
          </a:p>
          <a:p>
            <a:r>
              <a:rPr lang="en-US" dirty="0"/>
              <a:t>C. Operational budgets and strategy only.</a:t>
            </a:r>
          </a:p>
          <a:p>
            <a:r>
              <a:rPr lang="en-US" dirty="0"/>
              <a:t>D. Long-term planning, operational budgets, and strategy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Budgeting plays a role in the overall planning and evaluation process of the company. It includes</a:t>
            </a:r>
          </a:p>
          <a:p>
            <a:r>
              <a:rPr lang="en-US" dirty="0"/>
              <a:t>information that can impact the company’s long-term planning, operational budgets, and strategy. </a:t>
            </a:r>
            <a:r>
              <a:rPr lang="en-US" dirty="0"/>
              <a:t>The strategic </a:t>
            </a:r>
            <a:r>
              <a:rPr lang="en-US" dirty="0"/>
              <a:t>plan is made up of long-term objectives that make clear the priorities of the </a:t>
            </a:r>
            <a:r>
              <a:rPr lang="en-US" dirty="0"/>
              <a:t>organization. Awareness </a:t>
            </a:r>
            <a:r>
              <a:rPr lang="en-US" dirty="0"/>
              <a:t>of priorities is crucial for the allocation of resources because it affects the operational </a:t>
            </a:r>
            <a:r>
              <a:rPr lang="en-US" dirty="0"/>
              <a:t>and financial </a:t>
            </a:r>
            <a:r>
              <a:rPr lang="en-US" dirty="0"/>
              <a:t>budgets.</a:t>
            </a:r>
          </a:p>
        </p:txBody>
      </p:sp>
    </p:spTree>
    <p:extLst>
      <p:ext uri="{BB962C8B-B14F-4D97-AF65-F5344CB8AC3E}">
        <p14:creationId xmlns:p14="http://schemas.microsoft.com/office/powerpoint/2010/main" val="1176059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679316"/>
            <a:ext cx="90634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15</a:t>
            </a:r>
          </a:p>
          <a:p>
            <a:r>
              <a:rPr lang="en-US" dirty="0"/>
              <a:t>Which </a:t>
            </a:r>
            <a:r>
              <a:rPr lang="en-US" dirty="0"/>
              <a:t>one of the following is an advantage of using the budgeting process to </a:t>
            </a:r>
            <a:r>
              <a:rPr lang="en-US" dirty="0"/>
              <a:t>judge performance</a:t>
            </a:r>
            <a:r>
              <a:rPr lang="en-US" dirty="0"/>
              <a:t>?</a:t>
            </a:r>
          </a:p>
          <a:p>
            <a:pPr marL="342900" indent="-342900">
              <a:buAutoNum type="alphaUcPeriod"/>
            </a:pPr>
            <a:r>
              <a:rPr lang="en-US" dirty="0"/>
              <a:t>Management </a:t>
            </a:r>
            <a:r>
              <a:rPr lang="en-US" dirty="0"/>
              <a:t>is able to measure actual performance against predicted performance</a:t>
            </a:r>
            <a:r>
              <a:rPr lang="en-US" dirty="0"/>
              <a:t>.</a:t>
            </a:r>
          </a:p>
          <a:p>
            <a:r>
              <a:rPr lang="en-US" dirty="0"/>
              <a:t>B. Past performance can be used to evaluate performance improvements.</a:t>
            </a:r>
          </a:p>
          <a:p>
            <a:r>
              <a:rPr lang="en-US" dirty="0"/>
              <a:t>C. Management believes that past conditions are an indicator of future conditions.</a:t>
            </a:r>
          </a:p>
          <a:p>
            <a:r>
              <a:rPr lang="en-US" dirty="0"/>
              <a:t>D. Company performance can be measured against the performance of others in the same industry.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(A)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This is an advantage of using the budgeting process to judge performance. Comparing actual results </a:t>
            </a:r>
            <a:r>
              <a:rPr lang="en-US" dirty="0"/>
              <a:t>to the </a:t>
            </a:r>
            <a:r>
              <a:rPr lang="en-US" dirty="0"/>
              <a:t>budget allows the organization as a whole to evaluate performance and allows managers to do </a:t>
            </a:r>
            <a:r>
              <a:rPr lang="en-US" dirty="0"/>
              <a:t>the same </a:t>
            </a:r>
            <a:r>
              <a:rPr lang="en-US" dirty="0"/>
              <a:t>on an individual level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49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01855" y="793499"/>
            <a:ext cx="714872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Question: </a:t>
            </a:r>
            <a:r>
              <a:rPr lang="en-US" sz="1600" b="1" dirty="0"/>
              <a:t>16</a:t>
            </a:r>
            <a:endParaRPr lang="en-US" sz="1600" b="1" dirty="0"/>
          </a:p>
          <a:p>
            <a:r>
              <a:rPr lang="en-US" sz="1600" dirty="0"/>
              <a:t>The budget that describes the long-term position and objectives of an entity within its environment</a:t>
            </a:r>
          </a:p>
          <a:p>
            <a:r>
              <a:rPr lang="en-US" sz="1600" dirty="0"/>
              <a:t>is the</a:t>
            </a:r>
          </a:p>
          <a:p>
            <a:r>
              <a:rPr lang="en-US" sz="1600" dirty="0"/>
              <a:t>A. Capital budget.</a:t>
            </a:r>
          </a:p>
          <a:p>
            <a:r>
              <a:rPr lang="en-US" sz="1600" dirty="0"/>
              <a:t>B. Operating budget.</a:t>
            </a:r>
          </a:p>
          <a:p>
            <a:r>
              <a:rPr lang="en-US" sz="1600" dirty="0"/>
              <a:t>C. Cash management budget.</a:t>
            </a:r>
          </a:p>
          <a:p>
            <a:r>
              <a:rPr lang="en-US" sz="1600" dirty="0"/>
              <a:t>D. Strategic budget.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Answer (D) is </a:t>
            </a:r>
            <a:r>
              <a:rPr lang="en-US" sz="1600" b="1" dirty="0"/>
              <a:t>correct</a:t>
            </a:r>
            <a:r>
              <a:rPr lang="en-US" sz="1600" dirty="0"/>
              <a:t>.</a:t>
            </a:r>
          </a:p>
          <a:p>
            <a:r>
              <a:rPr lang="en-US" sz="1600" dirty="0"/>
              <a:t>Strategic budgeting is a form of long-range planning based on identifying and specifying organizational objectives. The strengths and weaknesses of the organization are evaluated and risk</a:t>
            </a:r>
          </a:p>
          <a:p>
            <a:r>
              <a:rPr lang="en-US" sz="1600" dirty="0"/>
              <a:t>levels are assessed. The influences of environmental factors are forecast to derive the best strategy for reaching the organization’s objectives.</a:t>
            </a:r>
          </a:p>
        </p:txBody>
      </p:sp>
    </p:spTree>
    <p:extLst>
      <p:ext uri="{BB962C8B-B14F-4D97-AF65-F5344CB8AC3E}">
        <p14:creationId xmlns:p14="http://schemas.microsoft.com/office/powerpoint/2010/main" val="2460523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8749" y="166496"/>
            <a:ext cx="90018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17</a:t>
            </a:r>
          </a:p>
          <a:p>
            <a:r>
              <a:rPr lang="en-US" dirty="0"/>
              <a:t>All </a:t>
            </a:r>
            <a:r>
              <a:rPr lang="en-US" dirty="0"/>
              <a:t>of the following are advantages of the budgeting process </a:t>
            </a:r>
            <a:r>
              <a:rPr lang="en-US" b="1" dirty="0"/>
              <a:t>except </a:t>
            </a:r>
            <a:r>
              <a:rPr lang="en-US" dirty="0"/>
              <a:t>that the budget</a:t>
            </a:r>
          </a:p>
          <a:p>
            <a:r>
              <a:rPr lang="en-US" dirty="0"/>
              <a:t>A. Forces management to assess the future objectives of the company.</a:t>
            </a:r>
          </a:p>
          <a:p>
            <a:r>
              <a:rPr lang="en-US" dirty="0"/>
              <a:t>B. Establishes benchmarks to identify unsatisfactory organizational performance.</a:t>
            </a:r>
          </a:p>
          <a:p>
            <a:r>
              <a:rPr lang="en-US" dirty="0"/>
              <a:t>C. Facilitates communication among organizational units.</a:t>
            </a:r>
          </a:p>
          <a:p>
            <a:r>
              <a:rPr lang="en-US" dirty="0"/>
              <a:t>D. Allocates resources on an as-needed basis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Allocating resources on an as-needed basis is not an advantage of the budgeting process. The budget </a:t>
            </a:r>
            <a:r>
              <a:rPr lang="en-US" dirty="0"/>
              <a:t>is usually </a:t>
            </a:r>
            <a:r>
              <a:rPr lang="en-US" dirty="0"/>
              <a:t>determined before the period begins, and an as-needed basis would be decided during </a:t>
            </a:r>
            <a:r>
              <a:rPr lang="en-US" dirty="0"/>
              <a:t>the period</a:t>
            </a:r>
            <a:r>
              <a:rPr lang="en-US" dirty="0"/>
              <a:t>, not before.</a:t>
            </a:r>
          </a:p>
        </p:txBody>
      </p:sp>
    </p:spTree>
    <p:extLst>
      <p:ext uri="{BB962C8B-B14F-4D97-AF65-F5344CB8AC3E}">
        <p14:creationId xmlns:p14="http://schemas.microsoft.com/office/powerpoint/2010/main" val="3564688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5440" y="0"/>
            <a:ext cx="9052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18</a:t>
            </a:r>
          </a:p>
          <a:p>
            <a:r>
              <a:rPr lang="en-US" dirty="0"/>
              <a:t>When </a:t>
            </a:r>
            <a:r>
              <a:rPr lang="en-US" dirty="0"/>
              <a:t>properly developed and administered, budgets provide the following advantages to the</a:t>
            </a:r>
          </a:p>
          <a:p>
            <a:r>
              <a:rPr lang="en-US" dirty="0"/>
              <a:t>organization </a:t>
            </a:r>
            <a:r>
              <a:rPr lang="en-US" b="1" dirty="0"/>
              <a:t>except </a:t>
            </a:r>
            <a:r>
              <a:rPr lang="en-US" dirty="0"/>
              <a:t>to</a:t>
            </a:r>
          </a:p>
          <a:p>
            <a:r>
              <a:rPr lang="en-US" dirty="0"/>
              <a:t>A. Provide a structure for measuring performance.</a:t>
            </a:r>
          </a:p>
          <a:p>
            <a:r>
              <a:rPr lang="en-US" dirty="0"/>
              <a:t>B. Motivate managers and other employees.</a:t>
            </a:r>
          </a:p>
          <a:p>
            <a:r>
              <a:rPr lang="en-US" dirty="0"/>
              <a:t>C. Ensure that the organization makes a profit</a:t>
            </a:r>
            <a:r>
              <a:rPr lang="en-US" dirty="0"/>
              <a:t>.</a:t>
            </a:r>
          </a:p>
          <a:p>
            <a:r>
              <a:rPr lang="en-US" dirty="0"/>
              <a:t>D. Promote the efficient allocation of resources.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(C)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Though budgets may be designed to produce a profit for an organization, they cannot ensure that </a:t>
            </a:r>
            <a:r>
              <a:rPr lang="en-US" dirty="0"/>
              <a:t>an organization </a:t>
            </a:r>
            <a:r>
              <a:rPr lang="en-US" dirty="0"/>
              <a:t>makes a profit. There are many reasons an organization may stray from a </a:t>
            </a:r>
            <a:r>
              <a:rPr lang="en-US" dirty="0"/>
              <a:t>profitable budget</a:t>
            </a:r>
            <a:r>
              <a:rPr lang="en-US" dirty="0"/>
              <a:t>, such as errors, inefficiencies, or unforeseen events (e.g., a fire at a warehouse). Thus, </a:t>
            </a:r>
            <a:r>
              <a:rPr lang="en-US" dirty="0"/>
              <a:t>budgets cannot </a:t>
            </a:r>
            <a:r>
              <a:rPr lang="en-US" dirty="0"/>
              <a:t>guarantee that a company will turn a profit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5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74708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2</a:t>
            </a:r>
          </a:p>
          <a:p>
            <a:r>
              <a:rPr lang="en-US" dirty="0"/>
              <a:t>A </a:t>
            </a:r>
            <a:r>
              <a:rPr lang="en-US" dirty="0"/>
              <a:t>budget helps a company control costs by setting cost guidelines. However, a budget </a:t>
            </a:r>
            <a:r>
              <a:rPr lang="en-US" dirty="0"/>
              <a:t>also performs</a:t>
            </a:r>
            <a:r>
              <a:rPr lang="en-US" dirty="0"/>
              <a:t> </a:t>
            </a:r>
            <a:r>
              <a:rPr lang="en-US" dirty="0"/>
              <a:t>the </a:t>
            </a:r>
            <a:r>
              <a:rPr lang="en-US" dirty="0"/>
              <a:t>function(s) of</a:t>
            </a:r>
          </a:p>
          <a:p>
            <a:r>
              <a:rPr lang="en-US" dirty="0"/>
              <a:t>A. Planning.</a:t>
            </a:r>
          </a:p>
          <a:p>
            <a:r>
              <a:rPr lang="en-US" dirty="0"/>
              <a:t>B. Motivating.</a:t>
            </a:r>
          </a:p>
          <a:p>
            <a:r>
              <a:rPr lang="en-US" dirty="0"/>
              <a:t>C. Communicating.</a:t>
            </a:r>
          </a:p>
          <a:p>
            <a:r>
              <a:rPr lang="en-US" dirty="0"/>
              <a:t>D. All of the answers are correct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A budget is a realistic plan for the future expressed in quantitative terms. It is a planning tool </a:t>
            </a:r>
            <a:r>
              <a:rPr lang="en-US" dirty="0"/>
              <a:t>that establishes </a:t>
            </a:r>
            <a:r>
              <a:rPr lang="en-US" dirty="0"/>
              <a:t>goals and permits a company to anticipate problems and to plan for decisions. A budget </a:t>
            </a:r>
            <a:r>
              <a:rPr lang="en-US" dirty="0"/>
              <a:t>can be </a:t>
            </a:r>
            <a:r>
              <a:rPr lang="en-US" dirty="0"/>
              <a:t>a motivator, especially if it sets reasonable standards, has some flexibility, and was prepared </a:t>
            </a:r>
            <a:r>
              <a:rPr lang="en-US" dirty="0"/>
              <a:t>with the </a:t>
            </a:r>
            <a:r>
              <a:rPr lang="en-US" dirty="0"/>
              <a:t>participation of those affected. A budget is a communication tool because it informs </a:t>
            </a:r>
            <a:r>
              <a:rPr lang="en-US" dirty="0"/>
              <a:t>employees about </a:t>
            </a:r>
            <a:r>
              <a:rPr lang="en-US" dirty="0"/>
              <a:t>the goals the company is striving to attain and thus enhances goal congruence. A budget is also </a:t>
            </a:r>
            <a:r>
              <a:rPr lang="en-US" dirty="0"/>
              <a:t>a means </a:t>
            </a:r>
            <a:r>
              <a:rPr lang="en-US" dirty="0"/>
              <a:t>of coordinating the company’s various activities. The company’s overall budget consists </a:t>
            </a:r>
            <a:r>
              <a:rPr lang="en-US" dirty="0"/>
              <a:t>of many </a:t>
            </a:r>
            <a:r>
              <a:rPr lang="en-US" dirty="0"/>
              <a:t>smaller budgets.</a:t>
            </a:r>
          </a:p>
        </p:txBody>
      </p:sp>
    </p:spTree>
    <p:extLst>
      <p:ext uri="{BB962C8B-B14F-4D97-AF65-F5344CB8AC3E}">
        <p14:creationId xmlns:p14="http://schemas.microsoft.com/office/powerpoint/2010/main" val="112486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118483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3</a:t>
            </a:r>
          </a:p>
          <a:p>
            <a:r>
              <a:rPr lang="en-US" dirty="0"/>
              <a:t>Ineffective </a:t>
            </a:r>
            <a:r>
              <a:rPr lang="en-US" dirty="0"/>
              <a:t>budget control systems are characterized by</a:t>
            </a:r>
          </a:p>
          <a:p>
            <a:r>
              <a:rPr lang="en-US" dirty="0"/>
              <a:t>A. Use of budgets as a planning but not a control tool.</a:t>
            </a:r>
          </a:p>
          <a:p>
            <a:r>
              <a:rPr lang="en-US" dirty="0"/>
              <a:t>B. Use of budgets for harassment of individuals rather than motivation.</a:t>
            </a:r>
          </a:p>
          <a:p>
            <a:r>
              <a:rPr lang="en-US" dirty="0"/>
              <a:t>C. Lack of timely feedback in the use of the budget.</a:t>
            </a:r>
          </a:p>
          <a:p>
            <a:r>
              <a:rPr lang="en-US" dirty="0"/>
              <a:t>D. All of the answers are correct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Ineffective budget control systems are characterized by each of the items noted. The use of budgets </a:t>
            </a:r>
            <a:r>
              <a:rPr lang="en-US" dirty="0"/>
              <a:t>for planning </a:t>
            </a:r>
            <a:r>
              <a:rPr lang="en-US" dirty="0"/>
              <a:t>only is a problem that must be resolved through the education process. Management must </a:t>
            </a:r>
            <a:r>
              <a:rPr lang="en-US" dirty="0"/>
              <a:t>be educated </a:t>
            </a:r>
            <a:r>
              <a:rPr lang="en-US" dirty="0"/>
              <a:t>to use the budget documents for control, not just planning. Management must learn </a:t>
            </a:r>
            <a:r>
              <a:rPr lang="en-US" dirty="0"/>
              <a:t>that budgets </a:t>
            </a:r>
            <a:r>
              <a:rPr lang="en-US" dirty="0"/>
              <a:t>can motivate and help individuals achieve professional growth as well as the goals of the </a:t>
            </a:r>
            <a:r>
              <a:rPr lang="en-US" dirty="0"/>
              <a:t>firm. Ignoring </a:t>
            </a:r>
            <a:r>
              <a:rPr lang="en-US" dirty="0"/>
              <a:t>budgets obviously contributes to </a:t>
            </a:r>
            <a:r>
              <a:rPr lang="en-US" dirty="0"/>
              <a:t>the ineffectiveness </a:t>
            </a:r>
            <a:r>
              <a:rPr lang="en-US" dirty="0"/>
              <a:t>of the budget system. Finally, </a:t>
            </a:r>
            <a:r>
              <a:rPr lang="en-US" dirty="0"/>
              <a:t>feedback must </a:t>
            </a:r>
            <a:r>
              <a:rPr lang="en-US" dirty="0"/>
              <a:t>be timely or lower management and employees will soon recognize that budget feedback is </a:t>
            </a:r>
            <a:r>
              <a:rPr lang="en-US" dirty="0"/>
              <a:t>so late </a:t>
            </a:r>
            <a:r>
              <a:rPr lang="en-US" dirty="0"/>
              <a:t>it provides no information, making the budget a worthless device.</a:t>
            </a:r>
          </a:p>
        </p:txBody>
      </p:sp>
    </p:spTree>
    <p:extLst>
      <p:ext uri="{BB962C8B-B14F-4D97-AF65-F5344CB8AC3E}">
        <p14:creationId xmlns:p14="http://schemas.microsoft.com/office/powerpoint/2010/main" val="948660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6958" y="1"/>
            <a:ext cx="90710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4</a:t>
            </a:r>
          </a:p>
          <a:p>
            <a:r>
              <a:rPr lang="en-US" dirty="0"/>
              <a:t>Which </a:t>
            </a:r>
            <a:r>
              <a:rPr lang="en-US" dirty="0"/>
              <a:t>of the following statements regarding budgets is </a:t>
            </a:r>
            <a:r>
              <a:rPr lang="en-US" b="1" dirty="0"/>
              <a:t>false</a:t>
            </a:r>
            <a:r>
              <a:rPr lang="en-US" dirty="0"/>
              <a:t>?</a:t>
            </a:r>
          </a:p>
          <a:p>
            <a:r>
              <a:rPr lang="en-US" dirty="0"/>
              <a:t>A. Budgets present organizational plans in a formal, logical, and integrated manner.</a:t>
            </a:r>
          </a:p>
          <a:p>
            <a:r>
              <a:rPr lang="en-US" dirty="0"/>
              <a:t>B. Budgets are used only as a planning function</a:t>
            </a:r>
            <a:r>
              <a:rPr lang="en-US" dirty="0"/>
              <a:t>.</a:t>
            </a:r>
          </a:p>
          <a:p>
            <a:r>
              <a:rPr lang="en-US" dirty="0"/>
              <a:t>C. Budgets may be developed for cash flows or labor usage.</a:t>
            </a:r>
          </a:p>
          <a:p>
            <a:r>
              <a:rPr lang="en-US" dirty="0"/>
              <a:t>D. A budget is a plan that contains a quantitative statement of expected results.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(B)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Budget formulation is a planning function; however, budgets are also useful control devices. </a:t>
            </a:r>
            <a:r>
              <a:rPr lang="en-US" dirty="0"/>
              <a:t>Budgets provide </a:t>
            </a:r>
            <a:r>
              <a:rPr lang="en-US" dirty="0"/>
              <a:t>a basis for control of performance through comparisons of actual with budgeted data. </a:t>
            </a:r>
            <a:r>
              <a:rPr lang="en-US" dirty="0"/>
              <a:t>They permit </a:t>
            </a:r>
            <a:r>
              <a:rPr lang="en-US" dirty="0"/>
              <a:t>analysis of variations from plans and signal the need for corrective managerial action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71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4740" y="206810"/>
            <a:ext cx="906326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Question: </a:t>
            </a:r>
            <a:r>
              <a:rPr lang="en-US" sz="1400" b="1" dirty="0"/>
              <a:t>5</a:t>
            </a:r>
          </a:p>
          <a:p>
            <a:r>
              <a:rPr lang="en-US" sz="1400" dirty="0"/>
              <a:t>The </a:t>
            </a:r>
            <a:r>
              <a:rPr lang="en-US" sz="1400" dirty="0"/>
              <a:t>major objectives of any budget system are to</a:t>
            </a:r>
          </a:p>
          <a:p>
            <a:r>
              <a:rPr lang="en-US" sz="1400" dirty="0"/>
              <a:t>A. Define responsibility centers, provide a framework for performance evaluation, and </a:t>
            </a:r>
            <a:r>
              <a:rPr lang="en-US" sz="1400" dirty="0"/>
              <a:t>promote communication </a:t>
            </a:r>
            <a:r>
              <a:rPr lang="en-US" sz="1400" dirty="0"/>
              <a:t>and coordination among organization segments.</a:t>
            </a:r>
          </a:p>
          <a:p>
            <a:r>
              <a:rPr lang="en-US" sz="1400" dirty="0"/>
              <a:t>B. Define responsibility centers, facilitate the fixing of blame for missed budget predictions, and ensure </a:t>
            </a:r>
            <a:r>
              <a:rPr lang="en-US" sz="1400" dirty="0"/>
              <a:t>goal congruence </a:t>
            </a:r>
            <a:r>
              <a:rPr lang="en-US" sz="1400" dirty="0"/>
              <a:t>between superiors and subordinates.</a:t>
            </a:r>
          </a:p>
          <a:p>
            <a:r>
              <a:rPr lang="en-US" sz="1400" dirty="0"/>
              <a:t>C. Foster the planning of operations, provide a framework for performance evaluation, and </a:t>
            </a:r>
            <a:r>
              <a:rPr lang="en-US" sz="1400" dirty="0"/>
              <a:t>promote communication </a:t>
            </a:r>
            <a:r>
              <a:rPr lang="en-US" sz="1400" dirty="0"/>
              <a:t>and coordination among organization segments</a:t>
            </a:r>
            <a:r>
              <a:rPr lang="en-US" sz="1400" dirty="0"/>
              <a:t>.</a:t>
            </a:r>
          </a:p>
          <a:p>
            <a:r>
              <a:rPr lang="en-US" sz="1400" dirty="0"/>
              <a:t>D. Foster the planning of operations, facilitate the fixing of blame for missed budget predictions, and ensure</a:t>
            </a:r>
          </a:p>
          <a:p>
            <a:r>
              <a:rPr lang="en-US" sz="1400" dirty="0"/>
              <a:t>goal congruence between superiors and subordinates.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Answer (C) is </a:t>
            </a:r>
            <a:r>
              <a:rPr lang="en-US" sz="1400" b="1" dirty="0"/>
              <a:t>correct</a:t>
            </a:r>
            <a:r>
              <a:rPr lang="en-US" sz="1400" dirty="0"/>
              <a:t>.</a:t>
            </a:r>
          </a:p>
          <a:p>
            <a:r>
              <a:rPr lang="en-US" sz="1400" dirty="0"/>
              <a:t>A budget is a realistic plan for the future expressed in quantitative terms. The process of </a:t>
            </a:r>
            <a:r>
              <a:rPr lang="en-US" sz="1400" dirty="0"/>
              <a:t>budgeting forces </a:t>
            </a:r>
            <a:r>
              <a:rPr lang="en-US" sz="1400" dirty="0"/>
              <a:t>a company to establish goals, determine the resources necessary to achieve those goals, </a:t>
            </a:r>
            <a:r>
              <a:rPr lang="en-US" sz="1400" dirty="0"/>
              <a:t>and anticipate </a:t>
            </a:r>
            <a:r>
              <a:rPr lang="en-US" sz="1400" dirty="0"/>
              <a:t>future difficulties in their achievement. A budget is also a control tool because it </a:t>
            </a:r>
            <a:r>
              <a:rPr lang="en-US" sz="1400" dirty="0"/>
              <a:t>establishes standards </a:t>
            </a:r>
            <a:r>
              <a:rPr lang="en-US" sz="1400" dirty="0"/>
              <a:t>and facilitates comparison of actual and budgeted performance. Because a budget </a:t>
            </a:r>
            <a:r>
              <a:rPr lang="en-US" sz="1400" dirty="0"/>
              <a:t>establishes standards </a:t>
            </a:r>
            <a:r>
              <a:rPr lang="en-US" sz="1400" dirty="0"/>
              <a:t>and accountability, it motivates good performance by highlighting the work of </a:t>
            </a:r>
            <a:r>
              <a:rPr lang="en-US" sz="1400" dirty="0"/>
              <a:t>effective managers</a:t>
            </a:r>
            <a:r>
              <a:rPr lang="en-US" sz="1400" dirty="0"/>
              <a:t>. Moreover, the nature of the budgeting process fosters communication of goals to </a:t>
            </a:r>
            <a:r>
              <a:rPr lang="en-US" sz="1400" dirty="0"/>
              <a:t>company subunits </a:t>
            </a:r>
            <a:r>
              <a:rPr lang="en-US" sz="1400" dirty="0"/>
              <a:t>and coordination of their efforts. Budgeting activities by entities within the company must be</a:t>
            </a:r>
          </a:p>
          <a:p>
            <a:r>
              <a:rPr lang="en-US" sz="1400" dirty="0"/>
              <a:t>coordinated because they are interdependent. Thus, the sales budget is a necessary input to </a:t>
            </a:r>
            <a:r>
              <a:rPr lang="en-US" sz="1400" dirty="0"/>
              <a:t>the formulation </a:t>
            </a:r>
            <a:r>
              <a:rPr lang="en-US" sz="1400" dirty="0"/>
              <a:t>of the production budget. In turn, production requirements must be known </a:t>
            </a:r>
            <a:r>
              <a:rPr lang="en-US" sz="1400" dirty="0"/>
              <a:t>before purchases </a:t>
            </a:r>
            <a:r>
              <a:rPr lang="en-US" sz="1400" dirty="0"/>
              <a:t>and expense budgets can be developed, and all other budgets must be completed </a:t>
            </a:r>
            <a:r>
              <a:rPr lang="en-US" sz="1400" dirty="0"/>
              <a:t>before preparation </a:t>
            </a:r>
            <a:r>
              <a:rPr lang="en-US" sz="1400" dirty="0"/>
              <a:t>of the cash budget</a:t>
            </a:r>
            <a:r>
              <a:rPr lang="en-US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0133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4780" y="71012"/>
            <a:ext cx="90432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6</a:t>
            </a:r>
          </a:p>
          <a:p>
            <a:r>
              <a:rPr lang="en-US" dirty="0"/>
              <a:t>An </a:t>
            </a:r>
            <a:r>
              <a:rPr lang="en-US" dirty="0"/>
              <a:t>improperly executed budget process might have the effect(s) of</a:t>
            </a:r>
          </a:p>
          <a:p>
            <a:r>
              <a:rPr lang="en-US" dirty="0"/>
              <a:t>A. Disregard of overall company goals.</a:t>
            </a:r>
          </a:p>
          <a:p>
            <a:r>
              <a:rPr lang="en-US" dirty="0"/>
              <a:t>B. Inflated budget requests.</a:t>
            </a:r>
          </a:p>
          <a:p>
            <a:r>
              <a:rPr lang="en-US" dirty="0"/>
              <a:t>C. Meeting short-term but not long-term goals.</a:t>
            </a:r>
          </a:p>
          <a:p>
            <a:r>
              <a:rPr lang="en-US" dirty="0"/>
              <a:t>D. All of the answers are correct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Lack of goal congruence can result when attaining a subunit’s budgetary goal results in disregard </a:t>
            </a:r>
            <a:r>
              <a:rPr lang="en-US" dirty="0"/>
              <a:t>of overall </a:t>
            </a:r>
            <a:r>
              <a:rPr lang="en-US" dirty="0"/>
              <a:t>company goals. Subunit managers may inflate their budget requests to provide </a:t>
            </a:r>
            <a:r>
              <a:rPr lang="en-US" dirty="0"/>
              <a:t>operating leeway </a:t>
            </a:r>
            <a:r>
              <a:rPr lang="en-US" dirty="0"/>
              <a:t>and then engage in unnecessary spending to avoid future budget cuts. A budget may </a:t>
            </a:r>
            <a:r>
              <a:rPr lang="en-US" dirty="0"/>
              <a:t>encourage exclusive </a:t>
            </a:r>
            <a:r>
              <a:rPr lang="en-US" dirty="0"/>
              <a:t>concentration on meeting short-term standards at the expense of long-term considerations. </a:t>
            </a:r>
            <a:r>
              <a:rPr lang="en-US" dirty="0"/>
              <a:t>A manager </a:t>
            </a:r>
            <a:r>
              <a:rPr lang="en-US" dirty="0"/>
              <a:t>fearful of not meeting the budget targets may improperly manipulate allocation of </a:t>
            </a:r>
            <a:r>
              <a:rPr lang="en-US" dirty="0"/>
              <a:t>expenses. The </a:t>
            </a:r>
            <a:r>
              <a:rPr lang="en-US" dirty="0"/>
              <a:t>manager seeking to stay within the budget may disregard employee morale and poor </a:t>
            </a:r>
            <a:r>
              <a:rPr lang="en-US" dirty="0"/>
              <a:t>working conditions</a:t>
            </a:r>
            <a:r>
              <a:rPr lang="en-US" dirty="0"/>
              <a:t>. </a:t>
            </a:r>
            <a:r>
              <a:rPr lang="en-US" dirty="0"/>
              <a:t>Inter unit </a:t>
            </a:r>
            <a:r>
              <a:rPr lang="en-US" dirty="0"/>
              <a:t>resentment may develop as a result of competition for scarce funds.</a:t>
            </a:r>
          </a:p>
        </p:txBody>
      </p:sp>
    </p:spTree>
    <p:extLst>
      <p:ext uri="{BB962C8B-B14F-4D97-AF65-F5344CB8AC3E}">
        <p14:creationId xmlns:p14="http://schemas.microsoft.com/office/powerpoint/2010/main" val="3106717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137" y="244748"/>
            <a:ext cx="90488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7</a:t>
            </a:r>
          </a:p>
          <a:p>
            <a:r>
              <a:rPr lang="en-US" dirty="0"/>
              <a:t>All </a:t>
            </a:r>
            <a:r>
              <a:rPr lang="en-US" dirty="0"/>
              <a:t>of the following are criticisms of the traditional budgeting process </a:t>
            </a:r>
            <a:r>
              <a:rPr lang="en-US" b="1" dirty="0"/>
              <a:t>except </a:t>
            </a:r>
            <a:r>
              <a:rPr lang="en-US" dirty="0"/>
              <a:t>that it</a:t>
            </a:r>
          </a:p>
          <a:p>
            <a:r>
              <a:rPr lang="en-US" dirty="0"/>
              <a:t>A. Makes across-the-board cuts when early budget iterations show that planned expenses are too high.</a:t>
            </a:r>
          </a:p>
          <a:p>
            <a:r>
              <a:rPr lang="en-US" dirty="0"/>
              <a:t>B. Incorporates non-financial measures as well as financial measures into its output</a:t>
            </a:r>
            <a:r>
              <a:rPr lang="en-US" dirty="0"/>
              <a:t>.</a:t>
            </a:r>
          </a:p>
          <a:p>
            <a:r>
              <a:rPr lang="en-US" dirty="0"/>
              <a:t>C. Overemphasizes a fixed time horizon, such as one year.</a:t>
            </a:r>
          </a:p>
          <a:p>
            <a:r>
              <a:rPr lang="en-US" dirty="0"/>
              <a:t>D. Is not used until the end of the budget period to evaluate performance.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(B)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Traditional budgeting focuses strictly on financial measures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91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7322" y="0"/>
            <a:ext cx="898067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8</a:t>
            </a:r>
          </a:p>
          <a:p>
            <a:r>
              <a:rPr lang="en-US" dirty="0"/>
              <a:t>The </a:t>
            </a:r>
            <a:r>
              <a:rPr lang="en-US" b="1" dirty="0"/>
              <a:t>best </a:t>
            </a:r>
            <a:r>
              <a:rPr lang="en-US" dirty="0"/>
              <a:t>explanation of how the efficient allocation of organizational resources is planned </a:t>
            </a:r>
            <a:r>
              <a:rPr lang="en-US" dirty="0"/>
              <a:t>during the </a:t>
            </a:r>
            <a:r>
              <a:rPr lang="en-US" dirty="0"/>
              <a:t>budgeting process is that a budget</a:t>
            </a:r>
          </a:p>
          <a:p>
            <a:r>
              <a:rPr lang="en-US" dirty="0"/>
              <a:t>A. Demonstrates how important it is to have additional spare resources on hand in case </a:t>
            </a:r>
            <a:r>
              <a:rPr lang="en-US" dirty="0"/>
              <a:t>the actual results vary </a:t>
            </a:r>
            <a:r>
              <a:rPr lang="en-US" dirty="0"/>
              <a:t>from the budget.</a:t>
            </a:r>
          </a:p>
          <a:p>
            <a:r>
              <a:rPr lang="en-US" dirty="0"/>
              <a:t>B. Demonstrates how a company can pull resources from bottlenecks to apply them to other areas to </a:t>
            </a:r>
            <a:r>
              <a:rPr lang="en-US" dirty="0"/>
              <a:t>attain goals</a:t>
            </a:r>
            <a:r>
              <a:rPr lang="en-US" dirty="0"/>
              <a:t>.</a:t>
            </a:r>
          </a:p>
          <a:p>
            <a:r>
              <a:rPr lang="en-US" dirty="0"/>
              <a:t>C. Identifies the resources and commitments required to fulfill the organization’s goals for the </a:t>
            </a:r>
            <a:r>
              <a:rPr lang="en-US" dirty="0"/>
              <a:t>period identified.</a:t>
            </a:r>
          </a:p>
          <a:p>
            <a:r>
              <a:rPr lang="en-US" dirty="0"/>
              <a:t>D. Is a process for evaluating projects needed and related external financing required to meet resource requirements.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(C)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A budget lays out in specific terms an organization’s expectations about the consumption of </a:t>
            </a:r>
            <a:r>
              <a:rPr lang="en-US" dirty="0"/>
              <a:t>resources and </a:t>
            </a:r>
            <a:r>
              <a:rPr lang="en-US" dirty="0"/>
              <a:t>the resulting outcomes. Therefore, it identifies the resources and commitments required to </a:t>
            </a:r>
            <a:r>
              <a:rPr lang="en-US" dirty="0"/>
              <a:t>fulfill the </a:t>
            </a:r>
            <a:r>
              <a:rPr lang="en-US" dirty="0"/>
              <a:t>organization’s goals for the period identified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15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8536" y="93846"/>
            <a:ext cx="8939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Question: </a:t>
            </a:r>
            <a:r>
              <a:rPr lang="en-US" b="1" dirty="0"/>
              <a:t>9</a:t>
            </a:r>
          </a:p>
          <a:p>
            <a:r>
              <a:rPr lang="en-US" dirty="0"/>
              <a:t>Which </a:t>
            </a:r>
            <a:r>
              <a:rPr lang="en-US" dirty="0"/>
              <a:t>one of the following is </a:t>
            </a:r>
            <a:r>
              <a:rPr lang="en-US" b="1" dirty="0"/>
              <a:t>not </a:t>
            </a:r>
            <a:r>
              <a:rPr lang="en-US" dirty="0"/>
              <a:t>a characteristic of a successful budget process?</a:t>
            </a:r>
          </a:p>
          <a:p>
            <a:r>
              <a:rPr lang="en-US" dirty="0"/>
              <a:t>A. Setting specific expectations to compare to actual results.</a:t>
            </a:r>
          </a:p>
          <a:p>
            <a:r>
              <a:rPr lang="en-US" dirty="0"/>
              <a:t>B. Gaining top management’s support.</a:t>
            </a:r>
          </a:p>
          <a:p>
            <a:r>
              <a:rPr lang="en-US" dirty="0"/>
              <a:t>C. Using market feedback to assist in setting expectations.</a:t>
            </a:r>
          </a:p>
          <a:p>
            <a:r>
              <a:rPr lang="en-US" dirty="0"/>
              <a:t>D. Implementing the budget as the only benchmark for performance evaluation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Answer (D) is </a:t>
            </a:r>
            <a:r>
              <a:rPr lang="en-US" b="1" dirty="0"/>
              <a:t>correct</a:t>
            </a:r>
            <a:r>
              <a:rPr lang="en-US" dirty="0"/>
              <a:t>.</a:t>
            </a:r>
          </a:p>
          <a:p>
            <a:r>
              <a:rPr lang="en-US" dirty="0"/>
              <a:t>Implementing the budget as the only benchmark for performance evaluation is not a characteristic of </a:t>
            </a:r>
            <a:r>
              <a:rPr lang="en-US" dirty="0"/>
              <a:t>a successful </a:t>
            </a:r>
            <a:r>
              <a:rPr lang="en-US" dirty="0"/>
              <a:t>budget process. Decisions about a firm’s strategy, and in turn about its budget, </a:t>
            </a:r>
            <a:r>
              <a:rPr lang="en-US" dirty="0"/>
              <a:t>are dependent </a:t>
            </a:r>
            <a:r>
              <a:rPr lang="en-US" dirty="0"/>
              <a:t>upon general economic conditions and their expected trends as well as the availability </a:t>
            </a:r>
            <a:r>
              <a:rPr lang="en-US" dirty="0"/>
              <a:t>of financial </a:t>
            </a:r>
            <a:r>
              <a:rPr lang="en-US" dirty="0"/>
              <a:t>resources. Industry information is also a crucial aspect of benchmarking performance.</a:t>
            </a:r>
          </a:p>
        </p:txBody>
      </p:sp>
    </p:spTree>
    <p:extLst>
      <p:ext uri="{BB962C8B-B14F-4D97-AF65-F5344CB8AC3E}">
        <p14:creationId xmlns:p14="http://schemas.microsoft.com/office/powerpoint/2010/main" val="3382125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2436</Words>
  <Application>Microsoft Office PowerPoint</Application>
  <PresentationFormat>Widescreen</PresentationFormat>
  <Paragraphs>192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Algerian</vt:lpstr>
      <vt:lpstr>Arial</vt:lpstr>
      <vt:lpstr>Calibri</vt:lpstr>
      <vt:lpstr>Calibri Light</vt:lpstr>
      <vt:lpstr>Office Theme</vt:lpstr>
      <vt:lpstr>BUDGETING CONCEPTS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BUDGETING CONCEPTS</dc:title>
  <dc:creator>Microsoft account</dc:creator>
  <cp:lastModifiedBy>Microsoft account</cp:lastModifiedBy>
  <cp:revision>1</cp:revision>
  <dcterms:created xsi:type="dcterms:W3CDTF">2023-04-04T19:22:28Z</dcterms:created>
  <dcterms:modified xsi:type="dcterms:W3CDTF">2023-04-04T19:23:02Z</dcterms:modified>
</cp:coreProperties>
</file>